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9" r:id="rId1"/>
  </p:sldMasterIdLst>
  <p:notesMasterIdLst>
    <p:notesMasterId r:id="rId20"/>
  </p:notesMasterIdLst>
  <p:sldIdLst>
    <p:sldId id="256" r:id="rId2"/>
    <p:sldId id="268" r:id="rId3"/>
    <p:sldId id="271" r:id="rId4"/>
    <p:sldId id="257" r:id="rId5"/>
    <p:sldId id="258" r:id="rId6"/>
    <p:sldId id="259" r:id="rId7"/>
    <p:sldId id="260" r:id="rId8"/>
    <p:sldId id="269" r:id="rId9"/>
    <p:sldId id="261" r:id="rId10"/>
    <p:sldId id="262" r:id="rId11"/>
    <p:sldId id="270" r:id="rId12"/>
    <p:sldId id="263" r:id="rId13"/>
    <p:sldId id="264" r:id="rId14"/>
    <p:sldId id="273" r:id="rId15"/>
    <p:sldId id="272" r:id="rId16"/>
    <p:sldId id="267" r:id="rId17"/>
    <p:sldId id="266" r:id="rId18"/>
    <p:sldId id="274" r:id="rId19"/>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itchFamily="34" charset="0"/>
        <a:ea typeface="+mn-ea"/>
        <a:cs typeface="+mn-cs"/>
      </a:defRPr>
    </a:lvl1pPr>
    <a:lvl2pPr marL="457200" algn="l" rtl="0" eaLnBrk="0" fontAlgn="base" hangingPunct="0">
      <a:spcBef>
        <a:spcPct val="0"/>
      </a:spcBef>
      <a:spcAft>
        <a:spcPct val="0"/>
      </a:spcAft>
      <a:defRPr kern="1200">
        <a:solidFill>
          <a:schemeClr val="tx1"/>
        </a:solidFill>
        <a:latin typeface="Verdana" pitchFamily="34" charset="0"/>
        <a:ea typeface="+mn-ea"/>
        <a:cs typeface="+mn-cs"/>
      </a:defRPr>
    </a:lvl2pPr>
    <a:lvl3pPr marL="914400" algn="l" rtl="0" eaLnBrk="0" fontAlgn="base" hangingPunct="0">
      <a:spcBef>
        <a:spcPct val="0"/>
      </a:spcBef>
      <a:spcAft>
        <a:spcPct val="0"/>
      </a:spcAft>
      <a:defRPr kern="1200">
        <a:solidFill>
          <a:schemeClr val="tx1"/>
        </a:solidFill>
        <a:latin typeface="Verdana" pitchFamily="34" charset="0"/>
        <a:ea typeface="+mn-ea"/>
        <a:cs typeface="+mn-cs"/>
      </a:defRPr>
    </a:lvl3pPr>
    <a:lvl4pPr marL="1371600" algn="l" rtl="0" eaLnBrk="0" fontAlgn="base" hangingPunct="0">
      <a:spcBef>
        <a:spcPct val="0"/>
      </a:spcBef>
      <a:spcAft>
        <a:spcPct val="0"/>
      </a:spcAft>
      <a:defRPr kern="1200">
        <a:solidFill>
          <a:schemeClr val="tx1"/>
        </a:solidFill>
        <a:latin typeface="Verdana" pitchFamily="34" charset="0"/>
        <a:ea typeface="+mn-ea"/>
        <a:cs typeface="+mn-cs"/>
      </a:defRPr>
    </a:lvl4pPr>
    <a:lvl5pPr marL="1828800" algn="l" rtl="0" eaLnBrk="0" fontAlgn="base" hangingPunct="0">
      <a:spcBef>
        <a:spcPct val="0"/>
      </a:spcBef>
      <a:spcAft>
        <a:spcPct val="0"/>
      </a:spcAft>
      <a:defRPr kern="1200">
        <a:solidFill>
          <a:schemeClr val="tx1"/>
        </a:solidFill>
        <a:latin typeface="Verdana" pitchFamily="34" charset="0"/>
        <a:ea typeface="+mn-ea"/>
        <a:cs typeface="+mn-cs"/>
      </a:defRPr>
    </a:lvl5pPr>
    <a:lvl6pPr marL="2286000" algn="l" defTabSz="914400" rtl="0" eaLnBrk="1" latinLnBrk="0" hangingPunct="1">
      <a:defRPr kern="1200">
        <a:solidFill>
          <a:schemeClr val="tx1"/>
        </a:solidFill>
        <a:latin typeface="Verdana" pitchFamily="34" charset="0"/>
        <a:ea typeface="+mn-ea"/>
        <a:cs typeface="+mn-cs"/>
      </a:defRPr>
    </a:lvl6pPr>
    <a:lvl7pPr marL="2743200" algn="l" defTabSz="914400" rtl="0" eaLnBrk="1" latinLnBrk="0" hangingPunct="1">
      <a:defRPr kern="1200">
        <a:solidFill>
          <a:schemeClr val="tx1"/>
        </a:solidFill>
        <a:latin typeface="Verdana" pitchFamily="34" charset="0"/>
        <a:ea typeface="+mn-ea"/>
        <a:cs typeface="+mn-cs"/>
      </a:defRPr>
    </a:lvl7pPr>
    <a:lvl8pPr marL="3200400" algn="l" defTabSz="914400" rtl="0" eaLnBrk="1" latinLnBrk="0" hangingPunct="1">
      <a:defRPr kern="1200">
        <a:solidFill>
          <a:schemeClr val="tx1"/>
        </a:solidFill>
        <a:latin typeface="Verdana" pitchFamily="34" charset="0"/>
        <a:ea typeface="+mn-ea"/>
        <a:cs typeface="+mn-cs"/>
      </a:defRPr>
    </a:lvl8pPr>
    <a:lvl9pPr marL="3657600" algn="l" defTabSz="914400" rtl="0" eaLnBrk="1" latinLnBrk="0" hangingPunct="1">
      <a:defRPr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0" autoAdjust="0"/>
    <p:restoredTop sz="94660" autoAdjust="0"/>
  </p:normalViewPr>
  <p:slideViewPr>
    <p:cSldViewPr>
      <p:cViewPr varScale="1">
        <p:scale>
          <a:sx n="108" d="100"/>
          <a:sy n="108" d="100"/>
        </p:scale>
        <p:origin x="1704" y="14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image1.jpeg>
</file>

<file path=ppt/media/image10.png>
</file>

<file path=ppt/media/image11.png>
</file>

<file path=ppt/media/image12.png>
</file>

<file path=ppt/media/image1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4A9CF63-4563-47FE-A924-F4B5DD2E438D}" type="datetimeFigureOut">
              <a:rPr lang="en-US" smtClean="0"/>
              <a:t>2/11/2024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4F96F7-417D-46CA-9D90-BED148BC29C1}" type="slidenum">
              <a:rPr lang="en-US" smtClean="0"/>
              <a:t>‹#›</a:t>
            </a:fld>
            <a:endParaRPr lang="en-US"/>
          </a:p>
        </p:txBody>
      </p:sp>
    </p:spTree>
    <p:extLst>
      <p:ext uri="{BB962C8B-B14F-4D97-AF65-F5344CB8AC3E}">
        <p14:creationId xmlns:p14="http://schemas.microsoft.com/office/powerpoint/2010/main" val="133319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51FF6C4F-E772-4462-86AD-429AC89DABD0}" type="slidenum">
              <a:rPr lang="en-US" altLang="en-US" smtClean="0"/>
              <a:pPr/>
              <a:t>‹#›</a:t>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7DBC7882-CADE-4784-AFF9-CFEEC5900AA4}" type="slidenum">
              <a:rPr lang="en-US" altLang="en-US" smtClean="0"/>
              <a:pPr/>
              <a:t>‹#›</a:t>
            </a:fld>
            <a:endParaRPr lang="en-US"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A59FEF42-95E5-4DBD-A43E-071067E617FC}" type="slidenum">
              <a:rPr lang="en-US" altLang="en-US" smtClean="0"/>
              <a:pPr/>
              <a:t>‹#›</a:t>
            </a:fld>
            <a:endParaRPr lang="en-US"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6C393D11-878F-4925-9C0B-0C3DBCE73A58}" type="slidenum">
              <a:rPr lang="en-US" altLang="en-US" smtClean="0"/>
              <a:pPr/>
              <a:t>‹#›</a:t>
            </a:fld>
            <a:endParaRPr lang="en-US"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E62DDDB8-7210-47B6-8E50-5F25C311DEA2}" type="slidenum">
              <a:rPr lang="en-US" altLang="en-US" smtClean="0"/>
              <a:pPr/>
              <a:t>‹#›</a:t>
            </a:fld>
            <a:endParaRPr lang="en-US"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FDE60A40-4F85-41FA-BC3A-31B479463DFD}" type="slidenum">
              <a:rPr lang="en-US" altLang="en-US" smtClean="0"/>
              <a:pPr/>
              <a:t>‹#›</a:t>
            </a:fld>
            <a:endParaRPr lang="en-US"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ltLang="en-US"/>
          </a:p>
        </p:txBody>
      </p:sp>
      <p:sp>
        <p:nvSpPr>
          <p:cNvPr id="8" name="Footer Placeholder 7"/>
          <p:cNvSpPr>
            <a:spLocks noGrp="1"/>
          </p:cNvSpPr>
          <p:nvPr>
            <p:ph type="ftr" sz="quarter" idx="11"/>
          </p:nvPr>
        </p:nvSpPr>
        <p:spPr/>
        <p:txBody>
          <a:bodyPr/>
          <a:lstStyle/>
          <a:p>
            <a:endParaRPr lang="en-US" altLang="en-US"/>
          </a:p>
        </p:txBody>
      </p:sp>
      <p:sp>
        <p:nvSpPr>
          <p:cNvPr id="9" name="Slide Number Placeholder 8"/>
          <p:cNvSpPr>
            <a:spLocks noGrp="1"/>
          </p:cNvSpPr>
          <p:nvPr>
            <p:ph type="sldNum" sz="quarter" idx="12"/>
          </p:nvPr>
        </p:nvSpPr>
        <p:spPr/>
        <p:txBody>
          <a:bodyPr/>
          <a:lstStyle/>
          <a:p>
            <a:fld id="{4C235B75-1267-4544-95B3-495E140FD9C2}" type="slidenum">
              <a:rPr lang="en-US" altLang="en-US" smtClean="0"/>
              <a:pPr/>
              <a:t>‹#›</a:t>
            </a:fld>
            <a:endParaRPr lang="en-US"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ltLang="en-US"/>
          </a:p>
        </p:txBody>
      </p:sp>
      <p:sp>
        <p:nvSpPr>
          <p:cNvPr id="4" name="Footer Placeholder 3"/>
          <p:cNvSpPr>
            <a:spLocks noGrp="1"/>
          </p:cNvSpPr>
          <p:nvPr>
            <p:ph type="ftr" sz="quarter" idx="11"/>
          </p:nvPr>
        </p:nvSpPr>
        <p:spPr/>
        <p:txBody>
          <a:bodyPr/>
          <a:lstStyle/>
          <a:p>
            <a:endParaRPr lang="en-US" altLang="en-US"/>
          </a:p>
        </p:txBody>
      </p:sp>
      <p:sp>
        <p:nvSpPr>
          <p:cNvPr id="5" name="Slide Number Placeholder 4"/>
          <p:cNvSpPr>
            <a:spLocks noGrp="1"/>
          </p:cNvSpPr>
          <p:nvPr>
            <p:ph type="sldNum" sz="quarter" idx="12"/>
          </p:nvPr>
        </p:nvSpPr>
        <p:spPr/>
        <p:txBody>
          <a:bodyPr/>
          <a:lstStyle/>
          <a:p>
            <a:fld id="{97B3EE8B-2DA0-412F-8B83-3751C49B8FA1}" type="slidenum">
              <a:rPr lang="en-US" altLang="en-US" smtClean="0"/>
              <a:pPr/>
              <a:t>‹#›</a:t>
            </a:fld>
            <a:endParaRPr lang="en-US"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ltLang="en-US"/>
          </a:p>
        </p:txBody>
      </p:sp>
      <p:sp>
        <p:nvSpPr>
          <p:cNvPr id="3" name="Footer Placeholder 2"/>
          <p:cNvSpPr>
            <a:spLocks noGrp="1"/>
          </p:cNvSpPr>
          <p:nvPr>
            <p:ph type="ftr" sz="quarter" idx="11"/>
          </p:nvPr>
        </p:nvSpPr>
        <p:spPr/>
        <p:txBody>
          <a:bodyPr/>
          <a:lstStyle/>
          <a:p>
            <a:endParaRPr lang="en-US" altLang="en-US"/>
          </a:p>
        </p:txBody>
      </p:sp>
      <p:sp>
        <p:nvSpPr>
          <p:cNvPr id="4" name="Slide Number Placeholder 3"/>
          <p:cNvSpPr>
            <a:spLocks noGrp="1"/>
          </p:cNvSpPr>
          <p:nvPr>
            <p:ph type="sldNum" sz="quarter" idx="12"/>
          </p:nvPr>
        </p:nvSpPr>
        <p:spPr/>
        <p:txBody>
          <a:bodyPr/>
          <a:lstStyle/>
          <a:p>
            <a:fld id="{C6A80753-B284-4784-AE3B-ED823130816C}" type="slidenum">
              <a:rPr lang="en-US" altLang="en-US" smtClean="0"/>
              <a:pPr/>
              <a:t>‹#›</a:t>
            </a:fld>
            <a:endParaRPr lang="en-US"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D903A62D-AFFC-4BCA-AB4C-1E18E7962747}" type="slidenum">
              <a:rPr lang="en-US" altLang="en-US" smtClean="0"/>
              <a:pPr/>
              <a:t>‹#›</a:t>
            </a:fld>
            <a:endParaRPr lang="en-US" altLang="en-US"/>
          </a:p>
        </p:txBody>
      </p:sp>
      <p:sp>
        <p:nvSpPr>
          <p:cNvPr id="9" name="Content Placeholder 8"/>
          <p:cNvSpPr>
            <a:spLocks noGrp="1"/>
          </p:cNvSpPr>
          <p:nvPr>
            <p:ph sz="quarter" idx="13"/>
          </p:nvPr>
        </p:nvSpPr>
        <p:spPr>
          <a:xfrm>
            <a:off x="304800" y="381000"/>
            <a:ext cx="7772400" cy="4942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endParaRPr lang="en-US" altLang="en-US"/>
          </a:p>
        </p:txBody>
      </p:sp>
      <p:sp>
        <p:nvSpPr>
          <p:cNvPr id="9" name="Slide Number Placeholder 8"/>
          <p:cNvSpPr>
            <a:spLocks noGrp="1"/>
          </p:cNvSpPr>
          <p:nvPr>
            <p:ph type="sldNum" sz="quarter" idx="11"/>
          </p:nvPr>
        </p:nvSpPr>
        <p:spPr/>
        <p:txBody>
          <a:bodyPr/>
          <a:lstStyle/>
          <a:p>
            <a:fld id="{B135339E-8106-4DA9-B476-720A8585E8FD}" type="slidenum">
              <a:rPr lang="en-US" altLang="en-US" smtClean="0"/>
              <a:pPr/>
              <a:t>‹#›</a:t>
            </a:fld>
            <a:endParaRPr lang="en-US" altLang="en-US"/>
          </a:p>
        </p:txBody>
      </p:sp>
      <p:sp>
        <p:nvSpPr>
          <p:cNvPr id="10" name="Footer Placeholder 9"/>
          <p:cNvSpPr>
            <a:spLocks noGrp="1"/>
          </p:cNvSpPr>
          <p:nvPr>
            <p:ph type="ftr" sz="quarter" idx="12"/>
          </p:nvPr>
        </p:nvSpPr>
        <p:spPr/>
        <p:txBody>
          <a:bodyPr/>
          <a:lstStyle/>
          <a:p>
            <a:endParaRPr lang="en-US"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CFD51DDD-B991-496B-9D05-5F3E5D5A92F5}" type="slidenum">
              <a:rPr lang="en-US" altLang="en-US" smtClean="0"/>
              <a:pPr/>
              <a:t>‹#›</a:t>
            </a:fld>
            <a:endParaRPr lang="en-US" alt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lt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endParaRPr lang="en-US"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hdr="0" ftr="0" dt="0"/>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andy.abdelmalak@guc.edu.eg" TargetMode="External"/><Relationship Id="rId2" Type="http://schemas.openxmlformats.org/officeDocument/2006/relationships/hyperlink" Target="mailto:amr.alaa@guc.edu.eg"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rangevoting.org/ColorCode.html"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mailto:Sandy.abdelmalak@guc.edu.e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1FF6C4F-E772-4462-86AD-429AC89DABD0}" type="slidenum">
              <a:rPr lang="en-US" altLang="en-US" smtClean="0"/>
              <a:pPr/>
              <a:t>1</a:t>
            </a:fld>
            <a:endParaRPr lang="en-US" altLang="en-US" dirty="0"/>
          </a:p>
        </p:txBody>
      </p:sp>
      <p:sp>
        <p:nvSpPr>
          <p:cNvPr id="7" name="Subtitle 2">
            <a:extLst>
              <a:ext uri="{FF2B5EF4-FFF2-40B4-BE49-F238E27FC236}">
                <a16:creationId xmlns:a16="http://schemas.microsoft.com/office/drawing/2014/main" id="{C09AA807-BA79-4F23-98B9-97F283FB46FA}"/>
              </a:ext>
            </a:extLst>
          </p:cNvPr>
          <p:cNvSpPr txBox="1">
            <a:spLocks/>
          </p:cNvSpPr>
          <p:nvPr/>
        </p:nvSpPr>
        <p:spPr>
          <a:xfrm>
            <a:off x="685800" y="4572000"/>
            <a:ext cx="6461760" cy="2133600"/>
          </a:xfrm>
          <a:prstGeom prst="rect">
            <a:avLst/>
          </a:prstGeom>
        </p:spPr>
        <p:txBody>
          <a:bodyPr vert="horz" lIns="91440" tIns="45720" rIns="91440" bIns="45720" rtlCol="0" anchor="t">
            <a:noAutofit/>
          </a:bodyPr>
          <a:lstStyle>
            <a:lvl1pPr marL="0" indent="0" algn="l" defTabSz="914400" rtl="0" eaLnBrk="1" latinLnBrk="0" hangingPunct="1">
              <a:spcBef>
                <a:spcPct val="20000"/>
              </a:spcBef>
              <a:buClr>
                <a:schemeClr val="accent1"/>
              </a:buClr>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Clr>
                <a:schemeClr val="accent2"/>
              </a:buClr>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spcBef>
                <a:spcPct val="20000"/>
              </a:spcBef>
              <a:buClr>
                <a:schemeClr val="accent3"/>
              </a:buClr>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spcBef>
                <a:spcPct val="20000"/>
              </a:spcBef>
              <a:buClr>
                <a:schemeClr val="accent4"/>
              </a:buClr>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spcBef>
                <a:spcPct val="20000"/>
              </a:spcBef>
              <a:buClr>
                <a:schemeClr val="accent5"/>
              </a:buClr>
              <a:buFont typeface="Arial" pitchFamily="34" charset="0"/>
              <a:buNone/>
              <a:defRPr sz="1400" kern="1200" baseline="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accent1"/>
              </a:buClr>
              <a:buFont typeface="Arial" pitchFamily="34" charset="0"/>
              <a:buNone/>
              <a:defRPr sz="1400" kern="1200" baseline="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2"/>
              </a:buClr>
              <a:buFont typeface="Arial" pitchFamily="34" charset="0"/>
              <a:buNone/>
              <a:defRPr sz="14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3"/>
              </a:buClr>
              <a:buFont typeface="Arial" pitchFamily="34" charset="0"/>
              <a:buNone/>
              <a:defRPr sz="14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4"/>
              </a:buClr>
              <a:buFont typeface="Arial" pitchFamily="34" charset="0"/>
              <a:buNone/>
              <a:defRPr sz="1400" kern="1200">
                <a:solidFill>
                  <a:schemeClr val="tx1">
                    <a:tint val="75000"/>
                  </a:schemeClr>
                </a:solidFill>
                <a:latin typeface="+mn-lt"/>
                <a:ea typeface="+mn-ea"/>
                <a:cs typeface="+mn-cs"/>
              </a:defRPr>
            </a:lvl9pPr>
          </a:lstStyle>
          <a:p>
            <a:pPr fontAlgn="auto">
              <a:spcAft>
                <a:spcPts val="0"/>
              </a:spcAft>
            </a:pPr>
            <a:r>
              <a:rPr lang="en-US" sz="2200" dirty="0">
                <a:hlinkClick r:id="rId2"/>
              </a:rPr>
              <a:t>amr.alaa@guc.edu.eg</a:t>
            </a:r>
            <a:endParaRPr lang="en-US" sz="2200" dirty="0">
              <a:hlinkClick r:id="rId3"/>
            </a:endParaRPr>
          </a:p>
          <a:p>
            <a:pPr fontAlgn="auto">
              <a:spcAft>
                <a:spcPts val="0"/>
              </a:spcAft>
            </a:pPr>
            <a:r>
              <a:rPr lang="en-US" sz="2200" dirty="0"/>
              <a:t>C3.305 (Back office)</a:t>
            </a:r>
            <a:endParaRPr lang="en-US" sz="2200" dirty="0">
              <a:hlinkClick r:id=""/>
            </a:endParaRPr>
          </a:p>
          <a:p>
            <a:pPr fontAlgn="auto">
              <a:spcAft>
                <a:spcPts val="0"/>
              </a:spcAft>
            </a:pPr>
            <a:endParaRPr lang="en-US" sz="2200" dirty="0">
              <a:hlinkClick r:id=""/>
            </a:endParaRPr>
          </a:p>
          <a:p>
            <a:pPr fontAlgn="auto">
              <a:spcAft>
                <a:spcPts val="0"/>
              </a:spcAft>
            </a:pPr>
            <a:r>
              <a:rPr lang="en-US" sz="2200" dirty="0">
                <a:hlinkClick r:id=""/>
              </a:rPr>
              <a:t>Sandy.abdelmalak@guc.edu.eg</a:t>
            </a:r>
            <a:endParaRPr lang="en-US" sz="2200" dirty="0"/>
          </a:p>
          <a:p>
            <a:pPr fontAlgn="auto">
              <a:spcAft>
                <a:spcPts val="0"/>
              </a:spcAft>
            </a:pPr>
            <a:r>
              <a:rPr lang="en-US" sz="2200" dirty="0"/>
              <a:t>C3.207</a:t>
            </a:r>
          </a:p>
          <a:p>
            <a:pPr fontAlgn="auto">
              <a:spcAft>
                <a:spcPts val="0"/>
              </a:spcAft>
            </a:pPr>
            <a:endParaRPr lang="en-US" sz="2200" dirty="0"/>
          </a:p>
        </p:txBody>
      </p:sp>
      <p:sp>
        <p:nvSpPr>
          <p:cNvPr id="10" name="Title 1">
            <a:extLst>
              <a:ext uri="{FF2B5EF4-FFF2-40B4-BE49-F238E27FC236}">
                <a16:creationId xmlns:a16="http://schemas.microsoft.com/office/drawing/2014/main" id="{828AEED5-40AB-4E2B-BF16-00A2024DA87E}"/>
              </a:ext>
            </a:extLst>
          </p:cNvPr>
          <p:cNvSpPr txBox="1">
            <a:spLocks/>
          </p:cNvSpPr>
          <p:nvPr/>
        </p:nvSpPr>
        <p:spPr>
          <a:xfrm>
            <a:off x="685800" y="990600"/>
            <a:ext cx="7543800" cy="2593975"/>
          </a:xfrm>
          <a:prstGeom prst="rect">
            <a:avLst/>
          </a:prstGeom>
        </p:spPr>
        <p:txBody>
          <a:bodyPr vert="horz" lIns="91440" tIns="45720" rIns="91440" bIns="45720" rtlCol="0" anchor="b">
            <a:noAutofit/>
          </a:bodyPr>
          <a:lstStyle>
            <a:lvl1pPr algn="l" defTabSz="914400" rtl="0" eaLnBrk="1" latinLnBrk="0" hangingPunct="1">
              <a:spcBef>
                <a:spcPct val="0"/>
              </a:spcBef>
              <a:buNone/>
              <a:defRPr sz="6600" kern="1200" cap="none" spc="-100" baseline="0">
                <a:ln>
                  <a:noFill/>
                </a:ln>
                <a:solidFill>
                  <a:schemeClr val="tx2"/>
                </a:solidFill>
                <a:effectLst/>
                <a:latin typeface="+mj-lt"/>
                <a:ea typeface="+mj-ea"/>
                <a:cs typeface="+mj-cs"/>
              </a:defRPr>
            </a:lvl1pPr>
          </a:lstStyle>
          <a:p>
            <a:pPr algn="ctr" fontAlgn="auto">
              <a:spcAft>
                <a:spcPts val="0"/>
              </a:spcAft>
            </a:pPr>
            <a:r>
              <a:rPr lang="en-US"/>
              <a:t>Advanced Microelectronics Lab</a:t>
            </a:r>
            <a:endParaRPr lang="en-US" dirty="0"/>
          </a:p>
        </p:txBody>
      </p:sp>
    </p:spTree>
    <p:extLst>
      <p:ext uri="{BB962C8B-B14F-4D97-AF65-F5344CB8AC3E}">
        <p14:creationId xmlns:p14="http://schemas.microsoft.com/office/powerpoint/2010/main" val="2021679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CRT</a:t>
            </a:r>
          </a:p>
        </p:txBody>
      </p:sp>
      <p:sp>
        <p:nvSpPr>
          <p:cNvPr id="3" name="Content Placeholder 2"/>
          <p:cNvSpPr>
            <a:spLocks noGrp="1"/>
          </p:cNvSpPr>
          <p:nvPr>
            <p:ph idx="1"/>
          </p:nvPr>
        </p:nvSpPr>
        <p:spPr/>
        <p:txBody>
          <a:bodyPr/>
          <a:lstStyle/>
          <a:p>
            <a:pPr algn="just"/>
            <a:r>
              <a:rPr lang="en-US" sz="1800" dirty="0"/>
              <a:t>The cathode ray follows a raster pattern, horizontally from left to right and vertically from top to bottom. As the cathode ray moves over the surface of the display, the current sent to the electron guns can be increased or decreased to change the brightness of the display at the cathode ray impact point.</a:t>
            </a:r>
          </a:p>
          <a:p>
            <a:pPr algn="just"/>
            <a:r>
              <a:rPr lang="en-US" sz="1800" dirty="0"/>
              <a:t>Information is only displayed when the beam is moving in the "forward" direction (left to right and top to bottom), and not during the time the beam is reset back to the left or top edge of the display. Much of the potential display time is therefore lost in "blanking" periods when the beam is reset and stabilized to begin a new horizontal or vertical display pass.</a:t>
            </a:r>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10</a:t>
            </a:fld>
            <a:endParaRPr lang="en-US" altLang="en-US"/>
          </a:p>
        </p:txBody>
      </p:sp>
    </p:spTree>
    <p:extLst>
      <p:ext uri="{BB962C8B-B14F-4D97-AF65-F5344CB8AC3E}">
        <p14:creationId xmlns:p14="http://schemas.microsoft.com/office/powerpoint/2010/main" val="3261896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VGA Timing</a:t>
            </a:r>
          </a:p>
        </p:txBody>
      </p:sp>
      <p:pic>
        <p:nvPicPr>
          <p:cNvPr id="5" name="How a TV Works in Slow Motion - The Slow Mo Guys.mp4">
            <a:hlinkClick r:id="" action="ppaction://media"/>
          </p:cNvPr>
          <p:cNvPicPr>
            <a:picLocks noGrp="1" noChangeAspect="1"/>
          </p:cNvPicPr>
          <p:nvPr>
            <p:ph idx="1"/>
            <a:videoFile r:link="rId1"/>
            <p:extLst>
              <p:ext uri="{DAA4B4D4-6D71-4841-9C94-3DE7FCFB9230}">
                <p14:media xmlns:p14="http://schemas.microsoft.com/office/powerpoint/2010/main" r:embed="rId2">
                  <p14:trim st="171616.96" end="463199.188"/>
                </p14:media>
              </p:ext>
            </p:extLst>
          </p:nvPr>
        </p:nvPicPr>
        <p:blipFill>
          <a:blip r:embed="rId4"/>
          <a:stretch>
            <a:fillRect/>
          </a:stretch>
        </p:blipFill>
        <p:spPr>
          <a:xfrm>
            <a:off x="457200" y="1857375"/>
            <a:ext cx="7620000" cy="4286250"/>
          </a:xfrm>
        </p:spPr>
      </p:pic>
      <p:sp>
        <p:nvSpPr>
          <p:cNvPr id="4" name="Slide Number Placeholder 3"/>
          <p:cNvSpPr>
            <a:spLocks noGrp="1"/>
          </p:cNvSpPr>
          <p:nvPr>
            <p:ph type="sldNum" sz="quarter" idx="12"/>
          </p:nvPr>
        </p:nvSpPr>
        <p:spPr/>
        <p:txBody>
          <a:bodyPr/>
          <a:lstStyle/>
          <a:p>
            <a:fld id="{6C393D11-878F-4925-9C0B-0C3DBCE73A58}" type="slidenum">
              <a:rPr lang="en-US" altLang="en-US" smtClean="0"/>
              <a:pPr/>
              <a:t>11</a:t>
            </a:fld>
            <a:endParaRPr lang="en-US" altLang="en-US"/>
          </a:p>
        </p:txBody>
      </p:sp>
    </p:spTree>
    <p:extLst>
      <p:ext uri="{BB962C8B-B14F-4D97-AF65-F5344CB8AC3E}">
        <p14:creationId xmlns:p14="http://schemas.microsoft.com/office/powerpoint/2010/main" val="7653783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fullScrn="1">
              <p:cMediaNode vol="45283" mute="1">
                <p:cTn id="7"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VGA Timing</a:t>
            </a:r>
          </a:p>
        </p:txBody>
      </p:sp>
      <p:sp>
        <p:nvSpPr>
          <p:cNvPr id="3" name="Content Placeholder 2"/>
          <p:cNvSpPr>
            <a:spLocks noGrp="1"/>
          </p:cNvSpPr>
          <p:nvPr>
            <p:ph idx="1"/>
          </p:nvPr>
        </p:nvSpPr>
        <p:spPr/>
        <p:txBody>
          <a:bodyPr/>
          <a:lstStyle/>
          <a:p>
            <a:r>
              <a:rPr lang="en-US" sz="1800" dirty="0"/>
              <a:t>Resolution: 640x480 pixels</a:t>
            </a:r>
          </a:p>
          <a:p>
            <a:r>
              <a:rPr lang="en-US" sz="1800" dirty="0"/>
              <a:t>VGA Signals: R, G, B, Hsync and Vsync.</a:t>
            </a:r>
            <a:endParaRPr lang="en-US" sz="1800" dirty="0">
              <a:solidFill>
                <a:schemeClr val="tx1"/>
              </a:solidFill>
              <a:latin typeface="+mn-lt"/>
              <a:ea typeface="+mn-ea"/>
              <a:cs typeface="+mn-cs"/>
            </a:endParaRPr>
          </a:p>
          <a:p>
            <a:r>
              <a:rPr lang="en-US" sz="1800" dirty="0">
                <a:solidFill>
                  <a:schemeClr val="tx1"/>
                </a:solidFill>
                <a:latin typeface="+mn-lt"/>
                <a:ea typeface="+mn-ea"/>
                <a:cs typeface="+mn-cs"/>
              </a:rPr>
              <a:t>One </a:t>
            </a:r>
            <a:r>
              <a:rPr lang="en-US" sz="1800" dirty="0"/>
              <a:t>H</a:t>
            </a:r>
            <a:r>
              <a:rPr lang="en-US" sz="1800" dirty="0">
                <a:solidFill>
                  <a:schemeClr val="tx1"/>
                </a:solidFill>
                <a:latin typeface="+mn-lt"/>
                <a:ea typeface="+mn-ea"/>
                <a:cs typeface="+mn-cs"/>
              </a:rPr>
              <a:t>sync per scan line</a:t>
            </a:r>
          </a:p>
          <a:p>
            <a:r>
              <a:rPr lang="en-US" sz="1800" dirty="0">
                <a:solidFill>
                  <a:schemeClr val="tx1"/>
                </a:solidFill>
                <a:latin typeface="+mn-lt"/>
                <a:ea typeface="+mn-ea"/>
                <a:cs typeface="+mn-cs"/>
              </a:rPr>
              <a:t>One </a:t>
            </a:r>
            <a:r>
              <a:rPr lang="en-US" sz="1800" dirty="0"/>
              <a:t>V</a:t>
            </a:r>
            <a:r>
              <a:rPr lang="en-US" sz="1800" dirty="0">
                <a:solidFill>
                  <a:schemeClr val="tx1"/>
                </a:solidFill>
                <a:latin typeface="+mn-lt"/>
                <a:ea typeface="+mn-ea"/>
                <a:cs typeface="+mn-cs"/>
              </a:rPr>
              <a:t>sync per frame</a:t>
            </a:r>
          </a:p>
          <a:p>
            <a:pPr marL="0" indent="0">
              <a:buNone/>
            </a:pPr>
            <a:r>
              <a:rPr lang="en-US" sz="1800" dirty="0"/>
              <a:t> </a:t>
            </a:r>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12</a:t>
            </a:fld>
            <a:endParaRPr lang="en-US" altLang="en-US"/>
          </a:p>
        </p:txBody>
      </p:sp>
      <p:pic>
        <p:nvPicPr>
          <p:cNvPr id="9011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3200400"/>
            <a:ext cx="4114800" cy="31666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16161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VGA Timing</a:t>
            </a:r>
          </a:p>
        </p:txBody>
      </p:sp>
      <p:pic>
        <p:nvPicPr>
          <p:cNvPr id="9113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214437" y="1833562"/>
            <a:ext cx="6105525" cy="433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Slide Number Placeholder 4"/>
          <p:cNvSpPr>
            <a:spLocks noGrp="1"/>
          </p:cNvSpPr>
          <p:nvPr>
            <p:ph type="sldNum" sz="quarter" idx="12"/>
          </p:nvPr>
        </p:nvSpPr>
        <p:spPr/>
        <p:txBody>
          <a:bodyPr/>
          <a:lstStyle/>
          <a:p>
            <a:fld id="{6C393D11-878F-4925-9C0B-0C3DBCE73A58}" type="slidenum">
              <a:rPr lang="en-US" altLang="en-US" smtClean="0"/>
              <a:pPr/>
              <a:t>13</a:t>
            </a:fld>
            <a:endParaRPr lang="en-US" altLang="en-US"/>
          </a:p>
        </p:txBody>
      </p:sp>
      <p:sp>
        <p:nvSpPr>
          <p:cNvPr id="4" name="TextBox 3"/>
          <p:cNvSpPr txBox="1"/>
          <p:nvPr/>
        </p:nvSpPr>
        <p:spPr>
          <a:xfrm>
            <a:off x="3048000" y="6173688"/>
            <a:ext cx="3209533" cy="307777"/>
          </a:xfrm>
          <a:prstGeom prst="rect">
            <a:avLst/>
          </a:prstGeom>
          <a:noFill/>
        </p:spPr>
        <p:txBody>
          <a:bodyPr wrap="none" rtlCol="0">
            <a:spAutoFit/>
          </a:bodyPr>
          <a:lstStyle/>
          <a:p>
            <a:r>
              <a:rPr lang="en-US" sz="1400" b="1" dirty="0"/>
              <a:t>VGA Timing for a 25MHz clock</a:t>
            </a:r>
          </a:p>
        </p:txBody>
      </p:sp>
    </p:spTree>
    <p:extLst>
      <p:ext uri="{BB962C8B-B14F-4D97-AF65-F5344CB8AC3E}">
        <p14:creationId xmlns:p14="http://schemas.microsoft.com/office/powerpoint/2010/main" val="3149806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VGA Timing</a:t>
            </a:r>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551152" y="1600200"/>
            <a:ext cx="5432096"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lide Number Placeholder 3"/>
          <p:cNvSpPr>
            <a:spLocks noGrp="1"/>
          </p:cNvSpPr>
          <p:nvPr>
            <p:ph type="sldNum" sz="quarter" idx="12"/>
          </p:nvPr>
        </p:nvSpPr>
        <p:spPr/>
        <p:txBody>
          <a:bodyPr/>
          <a:lstStyle/>
          <a:p>
            <a:fld id="{6C393D11-878F-4925-9C0B-0C3DBCE73A58}" type="slidenum">
              <a:rPr lang="en-US" altLang="en-US" smtClean="0"/>
              <a:pPr/>
              <a:t>14</a:t>
            </a:fld>
            <a:endParaRPr lang="en-US" altLang="en-US"/>
          </a:p>
        </p:txBody>
      </p:sp>
    </p:spTree>
    <p:extLst>
      <p:ext uri="{BB962C8B-B14F-4D97-AF65-F5344CB8AC3E}">
        <p14:creationId xmlns:p14="http://schemas.microsoft.com/office/powerpoint/2010/main" val="2102680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VGA Timing</a:t>
            </a:r>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57200" y="1987810"/>
            <a:ext cx="7620000" cy="40253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lide Number Placeholder 3"/>
          <p:cNvSpPr>
            <a:spLocks noGrp="1"/>
          </p:cNvSpPr>
          <p:nvPr>
            <p:ph type="sldNum" sz="quarter" idx="12"/>
          </p:nvPr>
        </p:nvSpPr>
        <p:spPr/>
        <p:txBody>
          <a:bodyPr/>
          <a:lstStyle/>
          <a:p>
            <a:fld id="{6C393D11-878F-4925-9C0B-0C3DBCE73A58}" type="slidenum">
              <a:rPr lang="en-US" altLang="en-US" smtClean="0"/>
              <a:pPr/>
              <a:t>15</a:t>
            </a:fld>
            <a:endParaRPr lang="en-US" altLang="en-US"/>
          </a:p>
        </p:txBody>
      </p:sp>
    </p:spTree>
    <p:extLst>
      <p:ext uri="{BB962C8B-B14F-4D97-AF65-F5344CB8AC3E}">
        <p14:creationId xmlns:p14="http://schemas.microsoft.com/office/powerpoint/2010/main" val="674375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27678820"/>
              </p:ext>
            </p:extLst>
          </p:nvPr>
        </p:nvGraphicFramePr>
        <p:xfrm>
          <a:off x="2362200" y="1524000"/>
          <a:ext cx="4421187" cy="3337560"/>
        </p:xfrm>
        <a:graphic>
          <a:graphicData uri="http://schemas.openxmlformats.org/drawingml/2006/table">
            <a:tbl>
              <a:tblPr firstRow="1" bandRow="1">
                <a:tableStyleId>{F5AB1C69-6EDB-4FF4-983F-18BD219EF322}</a:tableStyleId>
              </a:tblPr>
              <a:tblGrid>
                <a:gridCol w="2287587">
                  <a:extLst>
                    <a:ext uri="{9D8B030D-6E8A-4147-A177-3AD203B41FA5}">
                      <a16:colId xmlns:a16="http://schemas.microsoft.com/office/drawing/2014/main" val="20000"/>
                    </a:ext>
                  </a:extLst>
                </a:gridCol>
                <a:gridCol w="2133600">
                  <a:extLst>
                    <a:ext uri="{9D8B030D-6E8A-4147-A177-3AD203B41FA5}">
                      <a16:colId xmlns:a16="http://schemas.microsoft.com/office/drawing/2014/main" val="20001"/>
                    </a:ext>
                  </a:extLst>
                </a:gridCol>
              </a:tblGrid>
              <a:tr h="370840">
                <a:tc>
                  <a:txBody>
                    <a:bodyPr/>
                    <a:lstStyle/>
                    <a:p>
                      <a:pPr algn="ctr"/>
                      <a:r>
                        <a:rPr lang="en-US" dirty="0">
                          <a:solidFill>
                            <a:schemeClr val="tx1"/>
                          </a:solidFill>
                        </a:rPr>
                        <a:t>Color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solidFill>
                            <a:schemeClr val="tx1"/>
                          </a:solidFill>
                        </a:rPr>
                        <a:t>RGB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pPr algn="ctr"/>
                      <a:r>
                        <a:rPr lang="en-US" dirty="0">
                          <a:solidFill>
                            <a:schemeClr val="tx1"/>
                          </a:solidFill>
                        </a:rPr>
                        <a:t>Black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pPr algn="ctr"/>
                      <a:r>
                        <a:rPr lang="en-US" dirty="0">
                          <a:solidFill>
                            <a:schemeClr val="tx1"/>
                          </a:solidFill>
                        </a:rPr>
                        <a:t>Blue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001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370840">
                <a:tc>
                  <a:txBody>
                    <a:bodyPr/>
                    <a:lstStyle/>
                    <a:p>
                      <a:pPr algn="ctr"/>
                      <a:r>
                        <a:rPr lang="en-US" dirty="0">
                          <a:solidFill>
                            <a:schemeClr val="tx1"/>
                          </a:solidFill>
                        </a:rPr>
                        <a:t>Green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010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70840">
                <a:tc>
                  <a:txBody>
                    <a:bodyPr/>
                    <a:lstStyle/>
                    <a:p>
                      <a:pPr algn="ctr"/>
                      <a:r>
                        <a:rPr lang="en-US" dirty="0">
                          <a:solidFill>
                            <a:schemeClr val="tx1"/>
                          </a:solidFill>
                        </a:rPr>
                        <a:t>Cyan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011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370840">
                <a:tc>
                  <a:txBody>
                    <a:bodyPr/>
                    <a:lstStyle/>
                    <a:p>
                      <a:pPr algn="ctr"/>
                      <a:r>
                        <a:rPr lang="en-US" dirty="0">
                          <a:solidFill>
                            <a:schemeClr val="tx1"/>
                          </a:solidFill>
                        </a:rPr>
                        <a:t>Red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370840">
                <a:tc>
                  <a:txBody>
                    <a:bodyPr/>
                    <a:lstStyle/>
                    <a:p>
                      <a:pPr algn="ctr"/>
                      <a:r>
                        <a:rPr lang="en-US" dirty="0">
                          <a:solidFill>
                            <a:schemeClr val="tx1"/>
                          </a:solidFill>
                        </a:rPr>
                        <a:t>Purple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101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370840">
                <a:tc>
                  <a:txBody>
                    <a:bodyPr/>
                    <a:lstStyle/>
                    <a:p>
                      <a:pPr algn="ctr"/>
                      <a:r>
                        <a:rPr lang="en-US" dirty="0">
                          <a:solidFill>
                            <a:schemeClr val="tx1"/>
                          </a:solidFill>
                        </a:rPr>
                        <a:t>Yellow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110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370840">
                <a:tc>
                  <a:txBody>
                    <a:bodyPr/>
                    <a:lstStyle/>
                    <a:p>
                      <a:pPr algn="ctr"/>
                      <a:r>
                        <a:rPr lang="en-US" dirty="0">
                          <a:solidFill>
                            <a:schemeClr val="tx1"/>
                          </a:solidFill>
                        </a:rPr>
                        <a:t>White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111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
        <p:nvSpPr>
          <p:cNvPr id="5" name="Slide Number Placeholder 4"/>
          <p:cNvSpPr>
            <a:spLocks noGrp="1"/>
          </p:cNvSpPr>
          <p:nvPr>
            <p:ph type="sldNum" sz="quarter" idx="12"/>
          </p:nvPr>
        </p:nvSpPr>
        <p:spPr/>
        <p:txBody>
          <a:bodyPr/>
          <a:lstStyle/>
          <a:p>
            <a:fld id="{6C393D11-878F-4925-9C0B-0C3DBCE73A58}" type="slidenum">
              <a:rPr lang="en-US" altLang="en-US" smtClean="0"/>
              <a:pPr/>
              <a:t>16</a:t>
            </a:fld>
            <a:endParaRPr lang="en-US" altLang="en-US"/>
          </a:p>
        </p:txBody>
      </p:sp>
      <p:sp>
        <p:nvSpPr>
          <p:cNvPr id="3" name="TextBox 2"/>
          <p:cNvSpPr txBox="1"/>
          <p:nvPr/>
        </p:nvSpPr>
        <p:spPr>
          <a:xfrm>
            <a:off x="381000" y="5594494"/>
            <a:ext cx="4915448" cy="646331"/>
          </a:xfrm>
          <a:prstGeom prst="rect">
            <a:avLst/>
          </a:prstGeom>
          <a:noFill/>
        </p:spPr>
        <p:txBody>
          <a:bodyPr wrap="none" rtlCol="0">
            <a:spAutoFit/>
          </a:bodyPr>
          <a:lstStyle/>
          <a:p>
            <a:r>
              <a:rPr lang="en-US" dirty="0"/>
              <a:t>Link for color palette for 12 bits RGB:</a:t>
            </a:r>
          </a:p>
          <a:p>
            <a:r>
              <a:rPr lang="en-US" dirty="0">
                <a:hlinkClick r:id="rId2"/>
              </a:rPr>
              <a:t>https://rangevoting.org/ColorCode.html</a:t>
            </a:r>
            <a:r>
              <a:rPr lang="en-US" dirty="0"/>
              <a:t> </a:t>
            </a:r>
          </a:p>
        </p:txBody>
      </p:sp>
    </p:spTree>
    <p:extLst>
      <p:ext uri="{BB962C8B-B14F-4D97-AF65-F5344CB8AC3E}">
        <p14:creationId xmlns:p14="http://schemas.microsoft.com/office/powerpoint/2010/main" val="22413771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Task</a:t>
            </a:r>
          </a:p>
        </p:txBody>
      </p:sp>
      <p:sp>
        <p:nvSpPr>
          <p:cNvPr id="3" name="Content Placeholder 2"/>
          <p:cNvSpPr>
            <a:spLocks noGrp="1"/>
          </p:cNvSpPr>
          <p:nvPr>
            <p:ph idx="1"/>
          </p:nvPr>
        </p:nvSpPr>
        <p:spPr/>
        <p:txBody>
          <a:bodyPr/>
          <a:lstStyle/>
          <a:p>
            <a:pPr algn="just"/>
            <a:r>
              <a:rPr lang="en-US" sz="1800" b="1" dirty="0">
                <a:solidFill>
                  <a:schemeClr val="accent6"/>
                </a:solidFill>
              </a:rPr>
              <a:t>Task 1</a:t>
            </a:r>
          </a:p>
          <a:p>
            <a:pPr algn="just"/>
            <a:r>
              <a:rPr lang="en-US" sz="1800" dirty="0"/>
              <a:t>Program the FPGA board using VHDL such that it controls a CRT/LCD screen for which you are required to change the screen color based on the user selection through 3 switches inputs (8 color combinations)</a:t>
            </a:r>
          </a:p>
          <a:p>
            <a:pPr algn="just"/>
            <a:r>
              <a:rPr lang="en-US" sz="1800" b="1" dirty="0">
                <a:solidFill>
                  <a:schemeClr val="accent6"/>
                </a:solidFill>
              </a:rPr>
              <a:t>Task 2</a:t>
            </a:r>
          </a:p>
          <a:p>
            <a:pPr algn="just"/>
            <a:r>
              <a:rPr lang="en-US" sz="1800" dirty="0"/>
              <a:t>Program the FPGA board using VHDL to display a fixed image on the screen. Use MATLAB to convert the image  into RGB values in binary form.</a:t>
            </a:r>
          </a:p>
          <a:p>
            <a:pPr algn="just"/>
            <a:endParaRPr lang="en-US" sz="1800" dirty="0"/>
          </a:p>
          <a:p>
            <a:pPr algn="just"/>
            <a:endParaRPr lang="en-US" sz="1800" dirty="0"/>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17</a:t>
            </a:fld>
            <a:endParaRPr lang="en-US" altLang="en-US"/>
          </a:p>
        </p:txBody>
      </p:sp>
    </p:spTree>
    <p:extLst>
      <p:ext uri="{BB962C8B-B14F-4D97-AF65-F5344CB8AC3E}">
        <p14:creationId xmlns:p14="http://schemas.microsoft.com/office/powerpoint/2010/main" val="18715573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accent1"/>
                </a:solidFill>
              </a:rPr>
              <a:t>Thank You</a:t>
            </a:r>
          </a:p>
        </p:txBody>
      </p:sp>
      <p:sp>
        <p:nvSpPr>
          <p:cNvPr id="3" name="Content Placeholder 2"/>
          <p:cNvSpPr>
            <a:spLocks noGrp="1"/>
          </p:cNvSpPr>
          <p:nvPr>
            <p:ph idx="1"/>
          </p:nvPr>
        </p:nvSpPr>
        <p:spPr/>
        <p:txBody>
          <a:bodyPr/>
          <a:lstStyle/>
          <a:p>
            <a:pPr algn="just"/>
            <a:r>
              <a:rPr lang="en-US" dirty="0"/>
              <a:t>If you have any questions please contact me through email or join the office hours</a:t>
            </a:r>
          </a:p>
          <a:p>
            <a:pPr lvl="1" algn="just"/>
            <a:r>
              <a:rPr lang="en-US" dirty="0">
                <a:hlinkClick r:id="rId2"/>
              </a:rPr>
              <a:t>amr.alaa@guc.edu.eg</a:t>
            </a:r>
            <a:endParaRPr lang="en-US" dirty="0"/>
          </a:p>
          <a:p>
            <a:pPr algn="just"/>
            <a:r>
              <a:rPr lang="en-US" dirty="0"/>
              <a:t>Do not hesitate to send me any feedback regarding the tutorials</a:t>
            </a:r>
          </a:p>
          <a:p>
            <a:endParaRPr lang="en-US" dirty="0"/>
          </a:p>
          <a:p>
            <a:endParaRPr lang="en-US" dirty="0"/>
          </a:p>
        </p:txBody>
      </p:sp>
      <p:sp>
        <p:nvSpPr>
          <p:cNvPr id="4" name="Slide Number Placeholder 3"/>
          <p:cNvSpPr>
            <a:spLocks noGrp="1"/>
          </p:cNvSpPr>
          <p:nvPr>
            <p:ph type="sldNum" sz="quarter" idx="12"/>
          </p:nvPr>
        </p:nvSpPr>
        <p:spPr/>
        <p:txBody>
          <a:bodyPr/>
          <a:lstStyle/>
          <a:p>
            <a:fld id="{248988FA-9B13-4682-9034-496C1BCD4B1A}" type="slidenum">
              <a:rPr lang="en-US" smtClean="0"/>
              <a:t>18</a:t>
            </a:fld>
            <a:endParaRPr lang="en-US"/>
          </a:p>
        </p:txBody>
      </p:sp>
    </p:spTree>
    <p:extLst>
      <p:ext uri="{BB962C8B-B14F-4D97-AF65-F5344CB8AC3E}">
        <p14:creationId xmlns:p14="http://schemas.microsoft.com/office/powerpoint/2010/main" val="3437644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Grading Scheme</a:t>
            </a:r>
          </a:p>
        </p:txBody>
      </p:sp>
      <p:sp>
        <p:nvSpPr>
          <p:cNvPr id="3" name="Content Placeholder 2"/>
          <p:cNvSpPr>
            <a:spLocks noGrp="1"/>
          </p:cNvSpPr>
          <p:nvPr>
            <p:ph idx="1"/>
          </p:nvPr>
        </p:nvSpPr>
        <p:spPr/>
        <p:txBody>
          <a:bodyPr/>
          <a:lstStyle/>
          <a:p>
            <a:pPr marL="0" indent="0">
              <a:buNone/>
            </a:pPr>
            <a:r>
              <a:rPr lang="en-US" sz="2000" dirty="0"/>
              <a:t>• Digital part:</a:t>
            </a:r>
            <a:endParaRPr lang="en-US" dirty="0"/>
          </a:p>
          <a:p>
            <a:pPr marL="297180" lvl="1" indent="0">
              <a:buNone/>
            </a:pPr>
            <a:r>
              <a:rPr lang="en-US" sz="1800" dirty="0"/>
              <a:t>• Each task is graded out of 100:</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1800" b="1" dirty="0">
                <a:solidFill>
                  <a:schemeClr val="tx2"/>
                </a:solidFill>
              </a:rPr>
              <a:t>Task Bonus: </a:t>
            </a:r>
            <a:r>
              <a:rPr lang="en-US" sz="1600" dirty="0"/>
              <a:t>Weekly for the first student to submit within the session or for creative work</a:t>
            </a:r>
            <a:endParaRPr lang="en-US" sz="1800" dirty="0"/>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2</a:t>
            </a:fld>
            <a:endParaRPr lang="en-US" altLang="en-US"/>
          </a:p>
        </p:txBody>
      </p:sp>
      <p:graphicFrame>
        <p:nvGraphicFramePr>
          <p:cNvPr id="6" name="Object 5"/>
          <p:cNvGraphicFramePr>
            <a:graphicFrameLocks noChangeAspect="1"/>
          </p:cNvGraphicFramePr>
          <p:nvPr>
            <p:extLst>
              <p:ext uri="{D42A27DB-BD31-4B8C-83A1-F6EECF244321}">
                <p14:modId xmlns:p14="http://schemas.microsoft.com/office/powerpoint/2010/main" val="1671727113"/>
              </p:ext>
            </p:extLst>
          </p:nvPr>
        </p:nvGraphicFramePr>
        <p:xfrm>
          <a:off x="1293813" y="2517775"/>
          <a:ext cx="6092825" cy="1971675"/>
        </p:xfrm>
        <a:graphic>
          <a:graphicData uri="http://schemas.openxmlformats.org/presentationml/2006/ole">
            <mc:AlternateContent xmlns:mc="http://schemas.openxmlformats.org/markup-compatibility/2006">
              <mc:Choice xmlns:v="urn:schemas-microsoft-com:vml" Requires="v">
                <p:oleObj spid="_x0000_s1083" name="Document" r:id="rId3" imgW="6202798" imgH="2010465" progId="Word.Document.12">
                  <p:embed/>
                </p:oleObj>
              </mc:Choice>
              <mc:Fallback>
                <p:oleObj name="Document" r:id="rId3" imgW="6202798" imgH="2010465" progId="Word.Document.12">
                  <p:embed/>
                  <p:pic>
                    <p:nvPicPr>
                      <p:cNvPr id="0" name=""/>
                      <p:cNvPicPr/>
                      <p:nvPr/>
                    </p:nvPicPr>
                    <p:blipFill>
                      <a:blip r:embed="rId4"/>
                      <a:stretch>
                        <a:fillRect/>
                      </a:stretch>
                    </p:blipFill>
                    <p:spPr>
                      <a:xfrm>
                        <a:off x="1293813" y="2517775"/>
                        <a:ext cx="6092825" cy="1971675"/>
                      </a:xfrm>
                      <a:prstGeom prst="rect">
                        <a:avLst/>
                      </a:prstGeom>
                    </p:spPr>
                  </p:pic>
                </p:oleObj>
              </mc:Fallback>
            </mc:AlternateContent>
          </a:graphicData>
        </a:graphic>
      </p:graphicFrame>
    </p:spTree>
    <p:extLst>
      <p:ext uri="{BB962C8B-B14F-4D97-AF65-F5344CB8AC3E}">
        <p14:creationId xmlns:p14="http://schemas.microsoft.com/office/powerpoint/2010/main" val="1053820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Rules</a:t>
            </a:r>
          </a:p>
        </p:txBody>
      </p:sp>
      <p:sp>
        <p:nvSpPr>
          <p:cNvPr id="3" name="Content Placeholder 2"/>
          <p:cNvSpPr>
            <a:spLocks noGrp="1"/>
          </p:cNvSpPr>
          <p:nvPr>
            <p:ph idx="1"/>
          </p:nvPr>
        </p:nvSpPr>
        <p:spPr/>
        <p:txBody>
          <a:bodyPr/>
          <a:lstStyle/>
          <a:p>
            <a:pPr lvl="1"/>
            <a:r>
              <a:rPr lang="en-US" sz="2400" dirty="0"/>
              <a:t>Groups of Three</a:t>
            </a:r>
          </a:p>
          <a:p>
            <a:pPr lvl="1"/>
            <a:r>
              <a:rPr lang="en-US" sz="2400" dirty="0"/>
              <a:t>Evaluation</a:t>
            </a:r>
          </a:p>
          <a:p>
            <a:pPr lvl="2"/>
            <a:r>
              <a:rPr lang="en-US" sz="2100" dirty="0"/>
              <a:t>Mini-Task</a:t>
            </a:r>
          </a:p>
          <a:p>
            <a:pPr lvl="2"/>
            <a:r>
              <a:rPr lang="en-US" sz="2100" dirty="0"/>
              <a:t>Oral discussion</a:t>
            </a:r>
          </a:p>
          <a:p>
            <a:pPr lvl="1"/>
            <a:r>
              <a:rPr lang="en-US" sz="2400" dirty="0"/>
              <a:t>Food and drinks are not allowed inside the lab</a:t>
            </a:r>
          </a:p>
          <a:p>
            <a:pPr lvl="1"/>
            <a:r>
              <a:rPr lang="en-US" sz="2400" dirty="0"/>
              <a:t>Cross attendance is not allowed</a:t>
            </a:r>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3</a:t>
            </a:fld>
            <a:endParaRPr lang="en-US" altLang="en-US"/>
          </a:p>
        </p:txBody>
      </p:sp>
    </p:spTree>
    <p:extLst>
      <p:ext uri="{BB962C8B-B14F-4D97-AF65-F5344CB8AC3E}">
        <p14:creationId xmlns:p14="http://schemas.microsoft.com/office/powerpoint/2010/main" val="17325299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VGA</a:t>
            </a:r>
          </a:p>
        </p:txBody>
      </p:sp>
      <p:sp>
        <p:nvSpPr>
          <p:cNvPr id="3" name="Content Placeholder 2"/>
          <p:cNvSpPr>
            <a:spLocks noGrp="1"/>
          </p:cNvSpPr>
          <p:nvPr>
            <p:ph idx="1"/>
          </p:nvPr>
        </p:nvSpPr>
        <p:spPr/>
        <p:txBody>
          <a:bodyPr/>
          <a:lstStyle/>
          <a:p>
            <a:r>
              <a:rPr lang="en-US" sz="2400" dirty="0">
                <a:solidFill>
                  <a:schemeClr val="tx2"/>
                </a:solidFill>
              </a:rPr>
              <a:t>VGA: </a:t>
            </a:r>
            <a:r>
              <a:rPr lang="en-US" sz="2000" dirty="0"/>
              <a:t>Video Graphics Array</a:t>
            </a:r>
          </a:p>
          <a:p>
            <a:pPr algn="just"/>
            <a:r>
              <a:rPr lang="en-US" sz="1800" dirty="0">
                <a:latin typeface="Times New Roman" panose="02020603050405020304" pitchFamily="18" charset="0"/>
                <a:cs typeface="Times New Roman" panose="02020603050405020304" pitchFamily="18" charset="0"/>
              </a:rPr>
              <a:t>CRT-based VGA uses amplitude modulating moving electron beams to display information on a phosphor coated screen.</a:t>
            </a:r>
          </a:p>
          <a:p>
            <a:pPr algn="just"/>
            <a:r>
              <a:rPr lang="en-US" sz="1800" dirty="0">
                <a:latin typeface="Times New Roman" panose="02020603050405020304" pitchFamily="18" charset="0"/>
                <a:cs typeface="Times New Roman" panose="02020603050405020304" pitchFamily="18" charset="0"/>
              </a:rPr>
              <a:t>LCD-based VGA use an array of switches that can impose a voltage across a small amount of liquid crystals thereby changing light permittivity through the crystal on a pixel-by-pixel basis.</a:t>
            </a:r>
            <a:r>
              <a:rPr lang="en-US" sz="2400" dirty="0"/>
              <a:t>	</a:t>
            </a:r>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4</a:t>
            </a:fld>
            <a:endParaRPr lang="en-US" altLang="en-US"/>
          </a:p>
        </p:txBody>
      </p:sp>
      <p:pic>
        <p:nvPicPr>
          <p:cNvPr id="860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4038600"/>
            <a:ext cx="3970337" cy="1958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10733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LCD</a:t>
            </a:r>
          </a:p>
        </p:txBody>
      </p:sp>
      <p:sp>
        <p:nvSpPr>
          <p:cNvPr id="3" name="Content Placeholder 2"/>
          <p:cNvSpPr>
            <a:spLocks noGrp="1"/>
          </p:cNvSpPr>
          <p:nvPr>
            <p:ph idx="1"/>
          </p:nvPr>
        </p:nvSpPr>
        <p:spPr/>
        <p:txBody>
          <a:bodyPr/>
          <a:lstStyle/>
          <a:p>
            <a:pPr algn="just"/>
            <a:r>
              <a:rPr lang="en-US" sz="2000" dirty="0"/>
              <a:t>An LCD screen has a bright light at the back blocked by millions of pixels. Each pixel is made of sub-pixels that are green, red and blue. Each pixel has a polarizing glass filter behind it and in front of it, these filters are at an angle of 90˚. This means that normally no light will pass through resulting in a black screen.</a:t>
            </a:r>
          </a:p>
        </p:txBody>
      </p:sp>
      <p:sp>
        <p:nvSpPr>
          <p:cNvPr id="5" name="Slide Number Placeholder 4"/>
          <p:cNvSpPr>
            <a:spLocks noGrp="1"/>
          </p:cNvSpPr>
          <p:nvPr>
            <p:ph type="sldNum" sz="quarter" idx="12"/>
          </p:nvPr>
        </p:nvSpPr>
        <p:spPr/>
        <p:txBody>
          <a:bodyPr/>
          <a:lstStyle/>
          <a:p>
            <a:fld id="{6C393D11-878F-4925-9C0B-0C3DBCE73A58}" type="slidenum">
              <a:rPr lang="en-US" altLang="en-US" smtClean="0"/>
              <a:pPr/>
              <a:t>5</a:t>
            </a:fld>
            <a:endParaRPr lang="en-US" altLang="en-US"/>
          </a:p>
        </p:txBody>
      </p:sp>
      <p:pic>
        <p:nvPicPr>
          <p:cNvPr id="8704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3742670"/>
            <a:ext cx="5229225" cy="1885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4417890" y="5105400"/>
            <a:ext cx="813043" cy="523220"/>
          </a:xfrm>
          <a:prstGeom prst="rect">
            <a:avLst/>
          </a:prstGeom>
          <a:solidFill>
            <a:schemeClr val="bg1"/>
          </a:solidFill>
        </p:spPr>
        <p:txBody>
          <a:bodyPr wrap="none" rtlCol="0">
            <a:spAutoFit/>
          </a:bodyPr>
          <a:lstStyle/>
          <a:p>
            <a:r>
              <a:rPr lang="en-US" sz="1400" dirty="0"/>
              <a:t>Liquid</a:t>
            </a:r>
          </a:p>
          <a:p>
            <a:r>
              <a:rPr lang="en-US" sz="1400" dirty="0"/>
              <a:t>Crystal</a:t>
            </a:r>
          </a:p>
        </p:txBody>
      </p:sp>
    </p:spTree>
    <p:extLst>
      <p:ext uri="{BB962C8B-B14F-4D97-AF65-F5344CB8AC3E}">
        <p14:creationId xmlns:p14="http://schemas.microsoft.com/office/powerpoint/2010/main" val="2941310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LCD</a:t>
            </a:r>
          </a:p>
        </p:txBody>
      </p:sp>
      <p:sp>
        <p:nvSpPr>
          <p:cNvPr id="3" name="Content Placeholder 2"/>
          <p:cNvSpPr>
            <a:spLocks noGrp="1"/>
          </p:cNvSpPr>
          <p:nvPr>
            <p:ph idx="1"/>
          </p:nvPr>
        </p:nvSpPr>
        <p:spPr/>
        <p:txBody>
          <a:bodyPr/>
          <a:lstStyle/>
          <a:p>
            <a:pPr algn="just"/>
            <a:r>
              <a:rPr lang="en-US" sz="1800" dirty="0"/>
              <a:t>In between the two polarizing filters there's a tiny twisted, nematic liquid crystal that can be switched on or off (twisted or untwisted) electronically. When it's switched off, it rotates the light passing through it through 90 degrees, effectively allowing light to flow through the two polarizing filters and making the pixel look bright. When it's switched on, it doesn't rotate the light, which is blocked by one of the polarizers, and the pixel looks dark. Each pixel is controlled by a separate transistor (a tiny electronic component) that can switch it on or off many times each second.</a:t>
            </a:r>
          </a:p>
          <a:p>
            <a:pPr algn="just"/>
            <a:r>
              <a:rPr lang="en-US" sz="1800" dirty="0"/>
              <a:t>Liquid Crystal has properties of liquids as well as the sloid crystals. It may flow like a liquid, however the molecules are oriented as a solid crystal structure.</a:t>
            </a:r>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6</a:t>
            </a:fld>
            <a:endParaRPr lang="en-US" altLang="en-US"/>
          </a:p>
        </p:txBody>
      </p:sp>
    </p:spTree>
    <p:extLst>
      <p:ext uri="{BB962C8B-B14F-4D97-AF65-F5344CB8AC3E}">
        <p14:creationId xmlns:p14="http://schemas.microsoft.com/office/powerpoint/2010/main" val="1227521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LCD</a:t>
            </a:r>
          </a:p>
        </p:txBody>
      </p:sp>
      <p:sp>
        <p:nvSpPr>
          <p:cNvPr id="3" name="Content Placeholder 2"/>
          <p:cNvSpPr>
            <a:spLocks noGrp="1"/>
          </p:cNvSpPr>
          <p:nvPr>
            <p:ph idx="1"/>
          </p:nvPr>
        </p:nvSpPr>
        <p:spPr/>
        <p:txBody>
          <a:bodyPr/>
          <a:lstStyle/>
          <a:p>
            <a:r>
              <a:rPr lang="en-US" sz="1800" dirty="0"/>
              <a:t>Each pixel is controlled by a transistor</a:t>
            </a:r>
          </a:p>
        </p:txBody>
      </p:sp>
      <p:sp>
        <p:nvSpPr>
          <p:cNvPr id="5" name="Slide Number Placeholder 4"/>
          <p:cNvSpPr>
            <a:spLocks noGrp="1"/>
          </p:cNvSpPr>
          <p:nvPr>
            <p:ph type="sldNum" sz="quarter" idx="12"/>
          </p:nvPr>
        </p:nvSpPr>
        <p:spPr/>
        <p:txBody>
          <a:bodyPr/>
          <a:lstStyle/>
          <a:p>
            <a:fld id="{6C393D11-878F-4925-9C0B-0C3DBCE73A58}" type="slidenum">
              <a:rPr lang="en-US" altLang="en-US" smtClean="0"/>
              <a:pPr/>
              <a:t>7</a:t>
            </a:fld>
            <a:endParaRPr lang="en-US" altLang="en-US"/>
          </a:p>
        </p:txBody>
      </p:sp>
      <p:pic>
        <p:nvPicPr>
          <p:cNvPr id="880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2768990"/>
            <a:ext cx="3190875" cy="32222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806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0069" y="2795121"/>
            <a:ext cx="3188366" cy="31961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1524000" y="2279648"/>
            <a:ext cx="1735283" cy="369332"/>
          </a:xfrm>
          <a:prstGeom prst="rect">
            <a:avLst/>
          </a:prstGeom>
          <a:noFill/>
        </p:spPr>
        <p:txBody>
          <a:bodyPr wrap="none" rtlCol="0">
            <a:spAutoFit/>
          </a:bodyPr>
          <a:lstStyle/>
          <a:p>
            <a:r>
              <a:rPr lang="en-US" dirty="0"/>
              <a:t>Pixels are ON</a:t>
            </a:r>
          </a:p>
        </p:txBody>
      </p:sp>
      <p:sp>
        <p:nvSpPr>
          <p:cNvPr id="7" name="TextBox 6"/>
          <p:cNvSpPr txBox="1"/>
          <p:nvPr/>
        </p:nvSpPr>
        <p:spPr>
          <a:xfrm>
            <a:off x="5430123" y="2321004"/>
            <a:ext cx="1828257" cy="369332"/>
          </a:xfrm>
          <a:prstGeom prst="rect">
            <a:avLst/>
          </a:prstGeom>
          <a:noFill/>
        </p:spPr>
        <p:txBody>
          <a:bodyPr wrap="none" rtlCol="0">
            <a:spAutoFit/>
          </a:bodyPr>
          <a:lstStyle/>
          <a:p>
            <a:r>
              <a:rPr lang="en-US" dirty="0"/>
              <a:t>Pixels are OFF</a:t>
            </a:r>
          </a:p>
        </p:txBody>
      </p:sp>
    </p:spTree>
    <p:extLst>
      <p:ext uri="{BB962C8B-B14F-4D97-AF65-F5344CB8AC3E}">
        <p14:creationId xmlns:p14="http://schemas.microsoft.com/office/powerpoint/2010/main" val="1686494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LCD</a:t>
            </a:r>
          </a:p>
        </p:txBody>
      </p:sp>
      <p:pic>
        <p:nvPicPr>
          <p:cNvPr id="5" name="TFT  LCD Monitor - How it works! (3D Animation).mp4">
            <a:hlinkClick r:id="" action="ppaction://media"/>
          </p:cNvPr>
          <p:cNvPicPr>
            <a:picLocks noGrp="1" noChangeAspect="1"/>
          </p:cNvPicPr>
          <p:nvPr>
            <p:ph idx="1"/>
            <a:videoFile r:link="rId1"/>
            <p:extLst>
              <p:ext uri="{DAA4B4D4-6D71-4841-9C94-3DE7FCFB9230}">
                <p14:media xmlns:p14="http://schemas.microsoft.com/office/powerpoint/2010/main" r:embed="rId2">
                  <p14:trim st="28462.4544"/>
                </p14:media>
              </p:ext>
            </p:extLst>
          </p:nvPr>
        </p:nvPicPr>
        <p:blipFill>
          <a:blip r:embed="rId4"/>
          <a:stretch>
            <a:fillRect/>
          </a:stretch>
        </p:blipFill>
        <p:spPr>
          <a:xfrm>
            <a:off x="1066800" y="1600200"/>
            <a:ext cx="6400800" cy="4800600"/>
          </a:xfrm>
        </p:spPr>
      </p:pic>
      <p:sp>
        <p:nvSpPr>
          <p:cNvPr id="4" name="Slide Number Placeholder 3"/>
          <p:cNvSpPr>
            <a:spLocks noGrp="1"/>
          </p:cNvSpPr>
          <p:nvPr>
            <p:ph type="sldNum" sz="quarter" idx="12"/>
          </p:nvPr>
        </p:nvSpPr>
        <p:spPr/>
        <p:txBody>
          <a:bodyPr/>
          <a:lstStyle/>
          <a:p>
            <a:fld id="{6C393D11-878F-4925-9C0B-0C3DBCE73A58}" type="slidenum">
              <a:rPr lang="en-US" altLang="en-US" smtClean="0"/>
              <a:pPr/>
              <a:t>8</a:t>
            </a:fld>
            <a:endParaRPr lang="en-US" altLang="en-US"/>
          </a:p>
        </p:txBody>
      </p:sp>
    </p:spTree>
    <p:extLst>
      <p:ext uri="{BB962C8B-B14F-4D97-AF65-F5344CB8AC3E}">
        <p14:creationId xmlns:p14="http://schemas.microsoft.com/office/powerpoint/2010/main" val="3881665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fullScrn="1">
              <p:cMediaNode vol="9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CRT</a:t>
            </a:r>
          </a:p>
        </p:txBody>
      </p:sp>
      <p:sp>
        <p:nvSpPr>
          <p:cNvPr id="3" name="Content Placeholder 2"/>
          <p:cNvSpPr>
            <a:spLocks noGrp="1"/>
          </p:cNvSpPr>
          <p:nvPr>
            <p:ph idx="1"/>
          </p:nvPr>
        </p:nvSpPr>
        <p:spPr/>
        <p:txBody>
          <a:bodyPr/>
          <a:lstStyle/>
          <a:p>
            <a:r>
              <a:rPr lang="en-US" sz="1800" dirty="0"/>
              <a:t> Color CRT displays use three electron beams (one for red, one for blue, and one for green) to energize the phosphor that coats the inner side of the display end of a cathode ray tube </a:t>
            </a:r>
            <a:r>
              <a:rPr lang="en-US" sz="1800" dirty="0">
                <a:sym typeface="Wingdings" pitchFamily="2" charset="2"/>
              </a:rPr>
              <a:t> </a:t>
            </a:r>
            <a:r>
              <a:rPr lang="en-US" sz="1800" dirty="0"/>
              <a:t> Requires refreshing</a:t>
            </a:r>
          </a:p>
          <a:p>
            <a:pPr algn="just"/>
            <a:endParaRPr lang="en-US" sz="1800" dirty="0"/>
          </a:p>
        </p:txBody>
      </p:sp>
      <p:sp>
        <p:nvSpPr>
          <p:cNvPr id="4" name="Slide Number Placeholder 3"/>
          <p:cNvSpPr>
            <a:spLocks noGrp="1"/>
          </p:cNvSpPr>
          <p:nvPr>
            <p:ph type="sldNum" sz="quarter" idx="12"/>
          </p:nvPr>
        </p:nvSpPr>
        <p:spPr/>
        <p:txBody>
          <a:bodyPr/>
          <a:lstStyle/>
          <a:p>
            <a:fld id="{6C393D11-878F-4925-9C0B-0C3DBCE73A58}" type="slidenum">
              <a:rPr lang="en-US" altLang="en-US" smtClean="0"/>
              <a:pPr/>
              <a:t>9</a:t>
            </a:fld>
            <a:endParaRPr lang="en-US" altLang="en-US"/>
          </a:p>
        </p:txBody>
      </p:sp>
      <p:pic>
        <p:nvPicPr>
          <p:cNvPr id="890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2590800"/>
            <a:ext cx="4406305" cy="30947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329978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1695</TotalTime>
  <Words>754</Words>
  <Application>Microsoft Office PowerPoint</Application>
  <PresentationFormat>On-screen Show (4:3)</PresentationFormat>
  <Paragraphs>103</Paragraphs>
  <Slides>18</Slides>
  <Notes>0</Notes>
  <HiddenSlides>0</HiddenSlides>
  <MMClips>2</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6" baseType="lpstr">
      <vt:lpstr>Arial</vt:lpstr>
      <vt:lpstr>Calibri</vt:lpstr>
      <vt:lpstr>Cambria</vt:lpstr>
      <vt:lpstr>Times New Roman</vt:lpstr>
      <vt:lpstr>Verdana</vt:lpstr>
      <vt:lpstr>Wingdings</vt:lpstr>
      <vt:lpstr>Adjacency</vt:lpstr>
      <vt:lpstr>Document</vt:lpstr>
      <vt:lpstr>PowerPoint Presentation</vt:lpstr>
      <vt:lpstr>Grading Scheme</vt:lpstr>
      <vt:lpstr>Rules</vt:lpstr>
      <vt:lpstr>VGA</vt:lpstr>
      <vt:lpstr>LCD</vt:lpstr>
      <vt:lpstr>LCD</vt:lpstr>
      <vt:lpstr>LCD</vt:lpstr>
      <vt:lpstr>LCD</vt:lpstr>
      <vt:lpstr>CRT</vt:lpstr>
      <vt:lpstr>CRT</vt:lpstr>
      <vt:lpstr>VGA Timing</vt:lpstr>
      <vt:lpstr>VGA Timing</vt:lpstr>
      <vt:lpstr>VGA Timing</vt:lpstr>
      <vt:lpstr>VGA Timing</vt:lpstr>
      <vt:lpstr>VGA Timing</vt:lpstr>
      <vt:lpstr>Colors</vt:lpstr>
      <vt:lpstr>Task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Microelectronics Lab</dc:title>
  <dc:creator>Sandy Atef Abdelmalak</dc:creator>
  <cp:lastModifiedBy>Amr Alaa Hassan</cp:lastModifiedBy>
  <cp:revision>39</cp:revision>
  <cp:lastPrinted>1601-01-01T00:00:00Z</cp:lastPrinted>
  <dcterms:created xsi:type="dcterms:W3CDTF">2019-01-29T05:53:53Z</dcterms:created>
  <dcterms:modified xsi:type="dcterms:W3CDTF">2024-02-11T11:09:39Z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TC102037701033</vt:lpwstr>
  </property>
</Properties>
</file>

<file path=docProps/thumbnail.jpeg>
</file>